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7A690E6-7F55-4A21-A4FE-6B79EEF5F597}">
          <p14:sldIdLst>
            <p14:sldId id="256"/>
            <p14:sldId id="257"/>
            <p14:sldId id="258"/>
            <p14:sldId id="259"/>
            <p14:sldId id="260"/>
            <p14:sldId id="261"/>
            <p14:sldId id="262"/>
            <p14:sldId id="263"/>
            <p14:sldId id="264"/>
            <p14:sldId id="265"/>
            <p14:sldId id="269"/>
            <p14:sldId id="266"/>
            <p14:sldId id="267"/>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8/20/2015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9"/>
            <a:ext cx="10777985" cy="3158068"/>
          </a:xfrm>
        </p:spPr>
        <p:txBody>
          <a:bodyPr/>
          <a:lstStyle/>
          <a:p>
            <a:pPr algn="ctr"/>
            <a:r>
              <a:rPr lang="en-US" dirty="0" smtClean="0"/>
              <a:t>Classroom expectations</a:t>
            </a:r>
            <a:endParaRPr lang="en-US" dirty="0"/>
          </a:p>
        </p:txBody>
      </p:sp>
      <p:sp>
        <p:nvSpPr>
          <p:cNvPr id="3" name="Subtitle 2"/>
          <p:cNvSpPr>
            <a:spLocks noGrp="1"/>
          </p:cNvSpPr>
          <p:nvPr>
            <p:ph type="subTitle" idx="1"/>
          </p:nvPr>
        </p:nvSpPr>
        <p:spPr>
          <a:xfrm>
            <a:off x="684212" y="4030134"/>
            <a:ext cx="6400800" cy="1761066"/>
          </a:xfrm>
        </p:spPr>
        <p:txBody>
          <a:bodyPr/>
          <a:lstStyle/>
          <a:p>
            <a:r>
              <a:rPr lang="en-US" b="1" dirty="0" smtClean="0">
                <a:solidFill>
                  <a:srgbClr val="FF0000"/>
                </a:solidFill>
              </a:rPr>
              <a:t>Ms. Bain</a:t>
            </a:r>
          </a:p>
          <a:p>
            <a:r>
              <a:rPr lang="en-US" b="1" dirty="0" smtClean="0">
                <a:solidFill>
                  <a:srgbClr val="FF0000"/>
                </a:solidFill>
              </a:rPr>
              <a:t>Holgate Middle School</a:t>
            </a:r>
          </a:p>
          <a:p>
            <a:r>
              <a:rPr lang="en-US" b="1" dirty="0" smtClean="0">
                <a:solidFill>
                  <a:srgbClr val="FF0000"/>
                </a:solidFill>
              </a:rPr>
              <a:t>8</a:t>
            </a:r>
            <a:r>
              <a:rPr lang="en-US" b="1" baseline="30000" dirty="0" smtClean="0">
                <a:solidFill>
                  <a:srgbClr val="FF0000"/>
                </a:solidFill>
              </a:rPr>
              <a:t>th</a:t>
            </a:r>
            <a:r>
              <a:rPr lang="en-US" b="1" dirty="0" smtClean="0">
                <a:solidFill>
                  <a:srgbClr val="FF0000"/>
                </a:solidFill>
              </a:rPr>
              <a:t> Grade Language Arts</a:t>
            </a:r>
            <a:endParaRPr lang="en-US"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5359" y="499532"/>
            <a:ext cx="6500156" cy="1741382"/>
          </a:xfrm>
          <a:prstGeom prst="rect">
            <a:avLst/>
          </a:prstGeom>
        </p:spPr>
      </p:pic>
    </p:spTree>
    <p:extLst>
      <p:ext uri="{BB962C8B-B14F-4D97-AF65-F5344CB8AC3E}">
        <p14:creationId xmlns:p14="http://schemas.microsoft.com/office/powerpoint/2010/main" val="1352300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824248"/>
            <a:ext cx="9515857" cy="1313645"/>
          </a:xfrm>
        </p:spPr>
        <p:txBody>
          <a:bodyPr>
            <a:normAutofit fontScale="90000"/>
          </a:bodyPr>
          <a:lstStyle/>
          <a:p>
            <a:pPr algn="ctr"/>
            <a:r>
              <a:rPr lang="en-US" sz="4800" dirty="0" smtClean="0"/>
              <a:t>Extra credit/Lost assignments</a:t>
            </a:r>
            <a:endParaRPr lang="en-US" sz="4800" dirty="0"/>
          </a:p>
        </p:txBody>
      </p:sp>
      <p:sp>
        <p:nvSpPr>
          <p:cNvPr id="3" name="Text Placeholder 2"/>
          <p:cNvSpPr>
            <a:spLocks noGrp="1"/>
          </p:cNvSpPr>
          <p:nvPr>
            <p:ph type="body" idx="1"/>
          </p:nvPr>
        </p:nvSpPr>
        <p:spPr>
          <a:xfrm>
            <a:off x="684213" y="2498501"/>
            <a:ext cx="8534400" cy="3495899"/>
          </a:xfrm>
        </p:spPr>
        <p:txBody>
          <a:bodyPr>
            <a:normAutofit/>
          </a:bodyPr>
          <a:lstStyle/>
          <a:p>
            <a:pPr marL="285750" indent="-285750">
              <a:buFont typeface="Arial" panose="020B0604020202020204" pitchFamily="34" charset="0"/>
              <a:buChar char="•"/>
            </a:pPr>
            <a:r>
              <a:rPr lang="en-US" dirty="0" smtClean="0">
                <a:solidFill>
                  <a:schemeClr val="accent3">
                    <a:lumMod val="50000"/>
                  </a:schemeClr>
                </a:solidFill>
              </a:rPr>
              <a:t>Extra credit may be offered for those who truly need it.</a:t>
            </a:r>
          </a:p>
          <a:p>
            <a:pPr marL="285750" indent="-285750">
              <a:buFont typeface="Arial" panose="020B0604020202020204" pitchFamily="34" charset="0"/>
              <a:buChar char="•"/>
            </a:pPr>
            <a:r>
              <a:rPr lang="en-US" dirty="0" smtClean="0">
                <a:solidFill>
                  <a:schemeClr val="accent3">
                    <a:lumMod val="50000"/>
                  </a:schemeClr>
                </a:solidFill>
              </a:rPr>
              <a:t>A student will need to request extra credit with a three paragraph essay describing why you need the extra credit as well as why you feel you deserve it.</a:t>
            </a:r>
          </a:p>
          <a:p>
            <a:pPr marL="285750" indent="-285750">
              <a:buFont typeface="Arial" panose="020B0604020202020204" pitchFamily="34" charset="0"/>
              <a:buChar char="•"/>
            </a:pPr>
            <a:r>
              <a:rPr lang="en-US" dirty="0" smtClean="0">
                <a:solidFill>
                  <a:schemeClr val="accent3">
                    <a:lumMod val="50000"/>
                  </a:schemeClr>
                </a:solidFill>
              </a:rPr>
              <a:t>Be sure the essay is written properly and to the best of your ability.</a:t>
            </a:r>
          </a:p>
          <a:p>
            <a:pPr marL="285750" indent="-285750">
              <a:buFont typeface="Arial" panose="020B0604020202020204" pitchFamily="34" charset="0"/>
              <a:buChar char="•"/>
            </a:pPr>
            <a:r>
              <a:rPr lang="en-US" dirty="0" smtClean="0">
                <a:solidFill>
                  <a:schemeClr val="accent3">
                    <a:lumMod val="50000"/>
                  </a:schemeClr>
                </a:solidFill>
              </a:rPr>
              <a:t>Be responsible.  If you lost your copy of the assignment given in class, you are still responsible to turn it in when it’s due.  Don’t ask for an extra copy.  Check the class website or the absent box.</a:t>
            </a:r>
          </a:p>
          <a:p>
            <a:pPr marL="285750" indent="-285750">
              <a:buFont typeface="Arial" panose="020B0604020202020204" pitchFamily="34" charset="0"/>
              <a:buChar char="•"/>
            </a:pPr>
            <a:r>
              <a:rPr lang="en-US" dirty="0" smtClean="0">
                <a:solidFill>
                  <a:schemeClr val="accent3">
                    <a:lumMod val="50000"/>
                  </a:schemeClr>
                </a:solidFill>
              </a:rPr>
              <a:t>You, and only you, are responsible for your work.  If you want to be treated like an adult in my class, you will need to act like an adult.</a:t>
            </a:r>
          </a:p>
        </p:txBody>
      </p:sp>
    </p:spTree>
    <p:extLst>
      <p:ext uri="{BB962C8B-B14F-4D97-AF65-F5344CB8AC3E}">
        <p14:creationId xmlns:p14="http://schemas.microsoft.com/office/powerpoint/2010/main" val="3898766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901521"/>
            <a:ext cx="8534401" cy="1223494"/>
          </a:xfrm>
        </p:spPr>
        <p:txBody>
          <a:bodyPr>
            <a:normAutofit/>
          </a:bodyPr>
          <a:lstStyle/>
          <a:p>
            <a:pPr algn="ctr"/>
            <a:r>
              <a:rPr lang="en-US" sz="4800" dirty="0" smtClean="0"/>
              <a:t>Text books</a:t>
            </a:r>
            <a:endParaRPr lang="en-US" sz="4800" dirty="0"/>
          </a:p>
        </p:txBody>
      </p:sp>
      <p:sp>
        <p:nvSpPr>
          <p:cNvPr id="3" name="Text Placeholder 2"/>
          <p:cNvSpPr>
            <a:spLocks noGrp="1"/>
          </p:cNvSpPr>
          <p:nvPr>
            <p:ph type="body" idx="1"/>
          </p:nvPr>
        </p:nvSpPr>
        <p:spPr>
          <a:xfrm>
            <a:off x="684213" y="2125015"/>
            <a:ext cx="8534400" cy="3869385"/>
          </a:xfrm>
        </p:spPr>
        <p:txBody>
          <a:bodyPr/>
          <a:lstStyle/>
          <a:p>
            <a:pPr marL="285750" indent="-285750">
              <a:buFont typeface="Arial" panose="020B0604020202020204" pitchFamily="34" charset="0"/>
              <a:buChar char="•"/>
            </a:pPr>
            <a:r>
              <a:rPr lang="en-US" dirty="0" smtClean="0"/>
              <a:t>Literature and Elements of Language books are under your desk.</a:t>
            </a:r>
          </a:p>
          <a:p>
            <a:pPr marL="285750" indent="-285750">
              <a:buFont typeface="Arial" panose="020B0604020202020204" pitchFamily="34" charset="0"/>
              <a:buChar char="•"/>
            </a:pPr>
            <a:r>
              <a:rPr lang="en-US" dirty="0" smtClean="0"/>
              <a:t>If you need to take one home, speak to me after class to have one checked out for you.  </a:t>
            </a:r>
          </a:p>
          <a:p>
            <a:pPr marL="285750" indent="-285750">
              <a:buFont typeface="Arial" panose="020B0604020202020204" pitchFamily="34" charset="0"/>
              <a:buChar char="•"/>
            </a:pPr>
            <a:r>
              <a:rPr lang="en-US" dirty="0" smtClean="0"/>
              <a:t>I have separate books that can be checked out, so please do not grab a book from under your desk to check out.</a:t>
            </a:r>
          </a:p>
          <a:p>
            <a:pPr marL="285750" indent="-285750">
              <a:buFont typeface="Arial" panose="020B0604020202020204" pitchFamily="34" charset="0"/>
              <a:buChar char="•"/>
            </a:pPr>
            <a:r>
              <a:rPr lang="en-US" dirty="0" smtClean="0"/>
              <a:t>NEVER leave the classroom with a book without checking it out.</a:t>
            </a:r>
          </a:p>
          <a:p>
            <a:pPr marL="285750" indent="-285750">
              <a:buFont typeface="Arial" panose="020B0604020202020204" pitchFamily="34" charset="0"/>
              <a:buChar char="•"/>
            </a:pPr>
            <a:r>
              <a:rPr lang="en-US" dirty="0" smtClean="0"/>
              <a:t>Respect the text books.  They do not belong to you.  Treat these items, and all items in my classroom, as you would want me to treat your personal items.</a:t>
            </a:r>
            <a:endParaRPr lang="en-US" dirty="0"/>
          </a:p>
        </p:txBody>
      </p:sp>
    </p:spTree>
    <p:extLst>
      <p:ext uri="{BB962C8B-B14F-4D97-AF65-F5344CB8AC3E}">
        <p14:creationId xmlns:p14="http://schemas.microsoft.com/office/powerpoint/2010/main" val="206317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618186"/>
            <a:ext cx="8534401" cy="1056068"/>
          </a:xfrm>
        </p:spPr>
        <p:txBody>
          <a:bodyPr>
            <a:normAutofit/>
          </a:bodyPr>
          <a:lstStyle/>
          <a:p>
            <a:pPr algn="ctr"/>
            <a:r>
              <a:rPr lang="en-US" sz="4800" dirty="0" smtClean="0"/>
              <a:t>grades</a:t>
            </a:r>
            <a:endParaRPr lang="en-US" sz="4800" dirty="0"/>
          </a:p>
        </p:txBody>
      </p:sp>
      <p:sp>
        <p:nvSpPr>
          <p:cNvPr id="3" name="Text Placeholder 2"/>
          <p:cNvSpPr>
            <a:spLocks noGrp="1"/>
          </p:cNvSpPr>
          <p:nvPr>
            <p:ph type="body" idx="1"/>
          </p:nvPr>
        </p:nvSpPr>
        <p:spPr>
          <a:xfrm>
            <a:off x="684213" y="1996225"/>
            <a:ext cx="8534400" cy="3998175"/>
          </a:xfrm>
        </p:spPr>
        <p:txBody>
          <a:bodyPr/>
          <a:lstStyle/>
          <a:p>
            <a:pPr marL="285750" indent="-285750">
              <a:buFont typeface="Arial" panose="020B0604020202020204" pitchFamily="34" charset="0"/>
              <a:buChar char="•"/>
            </a:pPr>
            <a:r>
              <a:rPr lang="en-US" dirty="0" smtClean="0">
                <a:solidFill>
                  <a:schemeClr val="accent6">
                    <a:lumMod val="50000"/>
                  </a:schemeClr>
                </a:solidFill>
              </a:rPr>
              <a:t>EVERY grade in this class is posted online.  Please don’t ask me what your grade is or how you’re doing in class.</a:t>
            </a:r>
          </a:p>
          <a:p>
            <a:pPr marL="285750" indent="-285750">
              <a:buFont typeface="Arial" panose="020B0604020202020204" pitchFamily="34" charset="0"/>
              <a:buChar char="•"/>
            </a:pPr>
            <a:r>
              <a:rPr lang="en-US" dirty="0" smtClean="0">
                <a:solidFill>
                  <a:schemeClr val="accent6">
                    <a:lumMod val="50000"/>
                  </a:schemeClr>
                </a:solidFill>
              </a:rPr>
              <a:t>See the syllabus for questions about assignments when you’re absent.</a:t>
            </a:r>
          </a:p>
          <a:p>
            <a:pPr marL="285750" indent="-285750">
              <a:buFont typeface="Arial" panose="020B0604020202020204" pitchFamily="34" charset="0"/>
              <a:buChar char="•"/>
            </a:pPr>
            <a:r>
              <a:rPr lang="en-US" dirty="0" smtClean="0">
                <a:solidFill>
                  <a:schemeClr val="accent6">
                    <a:lumMod val="50000"/>
                  </a:schemeClr>
                </a:solidFill>
              </a:rPr>
              <a:t>Any classwork not finished in class is homework and due at the beginning of class the next day.  If you don’t turn it in the next day, you will lose 20%.  </a:t>
            </a:r>
            <a:endParaRPr lang="en-US" dirty="0">
              <a:solidFill>
                <a:schemeClr val="accent6">
                  <a:lumMod val="50000"/>
                </a:schemeClr>
              </a:solidFill>
            </a:endParaRPr>
          </a:p>
        </p:txBody>
      </p:sp>
    </p:spTree>
    <p:extLst>
      <p:ext uri="{BB962C8B-B14F-4D97-AF65-F5344CB8AC3E}">
        <p14:creationId xmlns:p14="http://schemas.microsoft.com/office/powerpoint/2010/main" val="3127902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708338"/>
            <a:ext cx="8534401" cy="1287887"/>
          </a:xfrm>
        </p:spPr>
        <p:txBody>
          <a:bodyPr/>
          <a:lstStyle/>
          <a:p>
            <a:r>
              <a:rPr lang="en-US" dirty="0" smtClean="0"/>
              <a:t>Centers/finished early</a:t>
            </a:r>
            <a:endParaRPr lang="en-US" dirty="0"/>
          </a:p>
        </p:txBody>
      </p:sp>
      <p:sp>
        <p:nvSpPr>
          <p:cNvPr id="3" name="Text Placeholder 2"/>
          <p:cNvSpPr>
            <a:spLocks noGrp="1"/>
          </p:cNvSpPr>
          <p:nvPr>
            <p:ph type="body" idx="1"/>
          </p:nvPr>
        </p:nvSpPr>
        <p:spPr>
          <a:xfrm>
            <a:off x="684213" y="2395470"/>
            <a:ext cx="8534400" cy="3598930"/>
          </a:xfrm>
        </p:spPr>
        <p:txBody>
          <a:bodyPr/>
          <a:lstStyle/>
          <a:p>
            <a:pPr marL="285750" indent="-285750">
              <a:buFont typeface="Arial" panose="020B0604020202020204" pitchFamily="34" charset="0"/>
              <a:buChar char="•"/>
            </a:pPr>
            <a:r>
              <a:rPr lang="en-US" dirty="0" smtClean="0">
                <a:solidFill>
                  <a:schemeClr val="bg1">
                    <a:lumMod val="95000"/>
                    <a:lumOff val="5000"/>
                  </a:schemeClr>
                </a:solidFill>
              </a:rPr>
              <a:t>Occasionally I plan lighter work days with the intention of students finishing early to work on centers.  Some parts of centers will be in groups or with partners, but most will be individual.</a:t>
            </a:r>
          </a:p>
          <a:p>
            <a:pPr marL="285750" indent="-285750">
              <a:buFont typeface="Arial" panose="020B0604020202020204" pitchFamily="34" charset="0"/>
              <a:buChar char="•"/>
            </a:pPr>
            <a:r>
              <a:rPr lang="en-US" dirty="0" smtClean="0">
                <a:solidFill>
                  <a:schemeClr val="bg1">
                    <a:lumMod val="95000"/>
                    <a:lumOff val="5000"/>
                  </a:schemeClr>
                </a:solidFill>
              </a:rPr>
              <a:t>You will be given four weeks to complete each center.</a:t>
            </a:r>
          </a:p>
          <a:p>
            <a:pPr marL="285750" indent="-285750">
              <a:buFont typeface="Arial" panose="020B0604020202020204" pitchFamily="34" charset="0"/>
              <a:buChar char="•"/>
            </a:pPr>
            <a:r>
              <a:rPr lang="en-US" dirty="0" smtClean="0">
                <a:solidFill>
                  <a:schemeClr val="bg1">
                    <a:lumMod val="95000"/>
                    <a:lumOff val="5000"/>
                  </a:schemeClr>
                </a:solidFill>
              </a:rPr>
              <a:t>If you finish your classwork early and have completed and turned in your center, there will be other assignments you can do in class.  For every three extra assignments you complete in class, you will earn 1 extra point on the following test or writing assignment.</a:t>
            </a:r>
            <a:endParaRPr lang="en-US" dirty="0">
              <a:solidFill>
                <a:schemeClr val="bg1">
                  <a:lumMod val="95000"/>
                  <a:lumOff val="5000"/>
                </a:schemeClr>
              </a:solidFill>
            </a:endParaRPr>
          </a:p>
        </p:txBody>
      </p:sp>
    </p:spTree>
    <p:extLst>
      <p:ext uri="{BB962C8B-B14F-4D97-AF65-F5344CB8AC3E}">
        <p14:creationId xmlns:p14="http://schemas.microsoft.com/office/powerpoint/2010/main" val="3350682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734096"/>
            <a:ext cx="8534401" cy="1223493"/>
          </a:xfrm>
        </p:spPr>
        <p:txBody>
          <a:bodyPr>
            <a:normAutofit/>
          </a:bodyPr>
          <a:lstStyle/>
          <a:p>
            <a:pPr algn="ctr"/>
            <a:r>
              <a:rPr lang="en-US" sz="4800" dirty="0" smtClean="0"/>
              <a:t>Extra help</a:t>
            </a:r>
            <a:endParaRPr lang="en-US" sz="4800" dirty="0"/>
          </a:p>
        </p:txBody>
      </p:sp>
      <p:sp>
        <p:nvSpPr>
          <p:cNvPr id="3" name="Text Placeholder 2"/>
          <p:cNvSpPr>
            <a:spLocks noGrp="1"/>
          </p:cNvSpPr>
          <p:nvPr>
            <p:ph type="body" idx="1"/>
          </p:nvPr>
        </p:nvSpPr>
        <p:spPr>
          <a:xfrm>
            <a:off x="684213" y="2511380"/>
            <a:ext cx="8534400" cy="3483020"/>
          </a:xfrm>
        </p:spPr>
        <p:txBody>
          <a:bodyPr/>
          <a:lstStyle/>
          <a:p>
            <a:pPr marL="285750" indent="-285750">
              <a:buFont typeface="Arial" panose="020B0604020202020204" pitchFamily="34" charset="0"/>
              <a:buChar char="•"/>
            </a:pPr>
            <a:r>
              <a:rPr lang="en-US" dirty="0" smtClean="0">
                <a:solidFill>
                  <a:schemeClr val="tx2">
                    <a:lumMod val="60000"/>
                    <a:lumOff val="40000"/>
                  </a:schemeClr>
                </a:solidFill>
              </a:rPr>
              <a:t>My email address is on the syllabus.  If you need any help or have questions, please email me.  DO NOT email me at 10PM and complain the next day that I did not answer your question.  There is no guarantee that I will see your email later on in the evening.  I will do my best to check as often as I can, but I have a family at home as well.</a:t>
            </a:r>
          </a:p>
          <a:p>
            <a:pPr marL="285750" indent="-285750">
              <a:buFont typeface="Arial" panose="020B0604020202020204" pitchFamily="34" charset="0"/>
              <a:buChar char="•"/>
            </a:pPr>
            <a:r>
              <a:rPr lang="en-US" dirty="0" smtClean="0">
                <a:solidFill>
                  <a:schemeClr val="tx2">
                    <a:lumMod val="60000"/>
                    <a:lumOff val="40000"/>
                  </a:schemeClr>
                </a:solidFill>
              </a:rPr>
              <a:t>I am at school every day until at least 3:30PM.  Feel free to stop by the classroom if you have questions or need some help.  If more help is needed, please schedule it ahead of time to make sure I’m available.</a:t>
            </a:r>
          </a:p>
          <a:p>
            <a:pPr marL="285750" indent="-285750">
              <a:buFont typeface="Arial" panose="020B0604020202020204" pitchFamily="34" charset="0"/>
              <a:buChar char="•"/>
            </a:pPr>
            <a:r>
              <a:rPr lang="en-US" dirty="0" smtClean="0">
                <a:solidFill>
                  <a:schemeClr val="tx2">
                    <a:lumMod val="60000"/>
                    <a:lumOff val="40000"/>
                  </a:schemeClr>
                </a:solidFill>
              </a:rPr>
              <a:t>I’m always willing to help students, so don’t hesitate to ask me a question before or after class.  Questions asked during class should pertain to the discussion or assignment at hand.</a:t>
            </a:r>
            <a:endParaRPr lang="en-US" dirty="0">
              <a:solidFill>
                <a:schemeClr val="tx2">
                  <a:lumMod val="60000"/>
                  <a:lumOff val="40000"/>
                </a:schemeClr>
              </a:solidFill>
            </a:endParaRPr>
          </a:p>
        </p:txBody>
      </p:sp>
    </p:spTree>
    <p:extLst>
      <p:ext uri="{BB962C8B-B14F-4D97-AF65-F5344CB8AC3E}">
        <p14:creationId xmlns:p14="http://schemas.microsoft.com/office/powerpoint/2010/main" val="4045414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53792"/>
            <a:ext cx="8534401" cy="1133340"/>
          </a:xfrm>
        </p:spPr>
        <p:txBody>
          <a:bodyPr>
            <a:normAutofit/>
          </a:bodyPr>
          <a:lstStyle/>
          <a:p>
            <a:pPr algn="ctr"/>
            <a:r>
              <a:rPr lang="en-US" sz="4800" dirty="0" err="1" smtClean="0"/>
              <a:t>bellringers</a:t>
            </a:r>
            <a:endParaRPr lang="en-US" sz="4800" dirty="0"/>
          </a:p>
        </p:txBody>
      </p:sp>
      <p:sp>
        <p:nvSpPr>
          <p:cNvPr id="3" name="Text Placeholder 2"/>
          <p:cNvSpPr>
            <a:spLocks noGrp="1"/>
          </p:cNvSpPr>
          <p:nvPr>
            <p:ph type="body" idx="1"/>
          </p:nvPr>
        </p:nvSpPr>
        <p:spPr>
          <a:xfrm>
            <a:off x="684213" y="1834837"/>
            <a:ext cx="8534400" cy="4385659"/>
          </a:xfrm>
        </p:spPr>
        <p:txBody>
          <a:bodyPr>
            <a:normAutofit/>
          </a:bodyPr>
          <a:lstStyle/>
          <a:p>
            <a:pPr marL="285750" indent="-285750">
              <a:buFont typeface="Arial" panose="020B0604020202020204" pitchFamily="34" charset="0"/>
              <a:buChar char="•"/>
            </a:pPr>
            <a:r>
              <a:rPr lang="en-US" dirty="0" smtClean="0">
                <a:solidFill>
                  <a:schemeClr val="accent2">
                    <a:lumMod val="50000"/>
                  </a:schemeClr>
                </a:solidFill>
              </a:rPr>
              <a:t>There will be a </a:t>
            </a:r>
            <a:r>
              <a:rPr lang="en-US" dirty="0" err="1" smtClean="0">
                <a:solidFill>
                  <a:schemeClr val="accent2">
                    <a:lumMod val="50000"/>
                  </a:schemeClr>
                </a:solidFill>
              </a:rPr>
              <a:t>bellringer</a:t>
            </a:r>
            <a:r>
              <a:rPr lang="en-US" dirty="0" smtClean="0">
                <a:solidFill>
                  <a:schemeClr val="accent2">
                    <a:lumMod val="50000"/>
                  </a:schemeClr>
                </a:solidFill>
              </a:rPr>
              <a:t> (like what you did today) every </a:t>
            </a:r>
            <a:r>
              <a:rPr lang="en-US" dirty="0" smtClean="0">
                <a:solidFill>
                  <a:schemeClr val="accent2">
                    <a:lumMod val="50000"/>
                  </a:schemeClr>
                </a:solidFill>
              </a:rPr>
              <a:t>day.</a:t>
            </a:r>
            <a:endParaRPr lang="en-US" dirty="0" smtClean="0">
              <a:solidFill>
                <a:schemeClr val="accent2">
                  <a:lumMod val="50000"/>
                </a:schemeClr>
              </a:solidFill>
            </a:endParaRPr>
          </a:p>
          <a:p>
            <a:pPr marL="285750" indent="-285750">
              <a:buFont typeface="Arial" panose="020B0604020202020204" pitchFamily="34" charset="0"/>
              <a:buChar char="•"/>
            </a:pPr>
            <a:r>
              <a:rPr lang="en-US" dirty="0" err="1" smtClean="0">
                <a:solidFill>
                  <a:schemeClr val="accent2">
                    <a:lumMod val="50000"/>
                  </a:schemeClr>
                </a:solidFill>
              </a:rPr>
              <a:t>Bellringers</a:t>
            </a:r>
            <a:r>
              <a:rPr lang="en-US" dirty="0" smtClean="0">
                <a:solidFill>
                  <a:schemeClr val="accent2">
                    <a:lumMod val="50000"/>
                  </a:schemeClr>
                </a:solidFill>
              </a:rPr>
              <a:t> will usually be posted on the </a:t>
            </a:r>
            <a:r>
              <a:rPr lang="en-US" dirty="0" err="1" smtClean="0">
                <a:solidFill>
                  <a:schemeClr val="accent2">
                    <a:lumMod val="50000"/>
                  </a:schemeClr>
                </a:solidFill>
              </a:rPr>
              <a:t>SmartBoard</a:t>
            </a:r>
            <a:r>
              <a:rPr lang="en-US" dirty="0" smtClean="0">
                <a:solidFill>
                  <a:schemeClr val="accent2">
                    <a:lumMod val="50000"/>
                  </a:schemeClr>
                </a:solidFill>
              </a:rPr>
              <a:t>.  If it’s not posted on the </a:t>
            </a:r>
            <a:r>
              <a:rPr lang="en-US" dirty="0" err="1" smtClean="0">
                <a:solidFill>
                  <a:schemeClr val="accent2">
                    <a:lumMod val="50000"/>
                  </a:schemeClr>
                </a:solidFill>
              </a:rPr>
              <a:t>SmartBoard</a:t>
            </a:r>
            <a:r>
              <a:rPr lang="en-US" dirty="0" smtClean="0">
                <a:solidFill>
                  <a:schemeClr val="accent2">
                    <a:lumMod val="50000"/>
                  </a:schemeClr>
                </a:solidFill>
              </a:rPr>
              <a:t>, check the white board.</a:t>
            </a:r>
          </a:p>
          <a:p>
            <a:pPr marL="285750" indent="-285750">
              <a:buFont typeface="Arial" panose="020B0604020202020204" pitchFamily="34" charset="0"/>
              <a:buChar char="•"/>
            </a:pPr>
            <a:r>
              <a:rPr lang="en-US" dirty="0" smtClean="0">
                <a:solidFill>
                  <a:schemeClr val="accent2">
                    <a:lumMod val="50000"/>
                  </a:schemeClr>
                </a:solidFill>
              </a:rPr>
              <a:t>As you enter the class, you will grab your binder, open to the </a:t>
            </a:r>
            <a:r>
              <a:rPr lang="en-US" dirty="0" err="1" smtClean="0">
                <a:solidFill>
                  <a:schemeClr val="accent2">
                    <a:lumMod val="50000"/>
                  </a:schemeClr>
                </a:solidFill>
              </a:rPr>
              <a:t>bellringer</a:t>
            </a:r>
            <a:r>
              <a:rPr lang="en-US" dirty="0" smtClean="0">
                <a:solidFill>
                  <a:schemeClr val="accent2">
                    <a:lumMod val="50000"/>
                  </a:schemeClr>
                </a:solidFill>
              </a:rPr>
              <a:t> section, and begin.  Please include the date above each entry, and put more than one on a page.  Use the back of the page as well to save paper.  These will be kept in your binder and counted as a grade </a:t>
            </a:r>
            <a:r>
              <a:rPr lang="en-US" dirty="0" smtClean="0">
                <a:solidFill>
                  <a:schemeClr val="accent2">
                    <a:lumMod val="50000"/>
                  </a:schemeClr>
                </a:solidFill>
              </a:rPr>
              <a:t>under</a:t>
            </a:r>
            <a:r>
              <a:rPr lang="en-US" dirty="0" smtClean="0">
                <a:solidFill>
                  <a:schemeClr val="accent2">
                    <a:lumMod val="50000"/>
                  </a:schemeClr>
                </a:solidFill>
              </a:rPr>
              <a:t> </a:t>
            </a:r>
            <a:r>
              <a:rPr lang="en-US" dirty="0" smtClean="0">
                <a:solidFill>
                  <a:schemeClr val="accent2">
                    <a:lumMod val="50000"/>
                  </a:schemeClr>
                </a:solidFill>
              </a:rPr>
              <a:t>classwork.  </a:t>
            </a:r>
          </a:p>
          <a:p>
            <a:pPr marL="285750" indent="-285750">
              <a:buFont typeface="Arial" panose="020B0604020202020204" pitchFamily="34" charset="0"/>
              <a:buChar char="•"/>
            </a:pPr>
            <a:r>
              <a:rPr lang="en-US" dirty="0" smtClean="0">
                <a:solidFill>
                  <a:schemeClr val="accent2">
                    <a:lumMod val="50000"/>
                  </a:schemeClr>
                </a:solidFill>
              </a:rPr>
              <a:t>If you are absent, you are still required to complete the </a:t>
            </a:r>
            <a:r>
              <a:rPr lang="en-US" dirty="0" err="1" smtClean="0">
                <a:solidFill>
                  <a:schemeClr val="accent2">
                    <a:lumMod val="50000"/>
                  </a:schemeClr>
                </a:solidFill>
              </a:rPr>
              <a:t>bellringer</a:t>
            </a:r>
            <a:r>
              <a:rPr lang="en-US" dirty="0" smtClean="0">
                <a:solidFill>
                  <a:schemeClr val="accent2">
                    <a:lumMod val="50000"/>
                  </a:schemeClr>
                </a:solidFill>
              </a:rPr>
              <a:t>.  Simply writing “Absent” on the paper does not excuse you.  Each days </a:t>
            </a:r>
            <a:r>
              <a:rPr lang="en-US" dirty="0" err="1" smtClean="0">
                <a:solidFill>
                  <a:schemeClr val="accent2">
                    <a:lumMod val="50000"/>
                  </a:schemeClr>
                </a:solidFill>
              </a:rPr>
              <a:t>bellringers</a:t>
            </a:r>
            <a:r>
              <a:rPr lang="en-US" dirty="0" smtClean="0">
                <a:solidFill>
                  <a:schemeClr val="accent2">
                    <a:lumMod val="50000"/>
                  </a:schemeClr>
                </a:solidFill>
              </a:rPr>
              <a:t> will be posted on the class website.  If it was a handout in class, you will be able to get a copy from me before class begins or at the end of class.</a:t>
            </a:r>
            <a:endParaRPr lang="en-US" dirty="0">
              <a:solidFill>
                <a:schemeClr val="accent2">
                  <a:lumMod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1506" y="406087"/>
            <a:ext cx="1428750" cy="1428750"/>
          </a:xfrm>
          <a:prstGeom prst="rect">
            <a:avLst/>
          </a:prstGeom>
        </p:spPr>
      </p:pic>
    </p:spTree>
    <p:extLst>
      <p:ext uri="{BB962C8B-B14F-4D97-AF65-F5344CB8AC3E}">
        <p14:creationId xmlns:p14="http://schemas.microsoft.com/office/powerpoint/2010/main" val="2833306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734096"/>
            <a:ext cx="10185558" cy="1133341"/>
          </a:xfrm>
        </p:spPr>
        <p:txBody>
          <a:bodyPr>
            <a:noAutofit/>
          </a:bodyPr>
          <a:lstStyle/>
          <a:p>
            <a:pPr algn="ctr"/>
            <a:r>
              <a:rPr lang="en-US" sz="4800" dirty="0" smtClean="0"/>
              <a:t>Daily Agendas &amp; homework</a:t>
            </a:r>
            <a:endParaRPr lang="en-US" sz="4800" dirty="0"/>
          </a:p>
        </p:txBody>
      </p:sp>
      <p:sp>
        <p:nvSpPr>
          <p:cNvPr id="3" name="Text Placeholder 2"/>
          <p:cNvSpPr>
            <a:spLocks noGrp="1"/>
          </p:cNvSpPr>
          <p:nvPr>
            <p:ph type="body" idx="1"/>
          </p:nvPr>
        </p:nvSpPr>
        <p:spPr>
          <a:xfrm>
            <a:off x="684213" y="1867438"/>
            <a:ext cx="8534400" cy="4610636"/>
          </a:xfrm>
        </p:spPr>
        <p:txBody>
          <a:bodyPr>
            <a:normAutofit/>
          </a:bodyPr>
          <a:lstStyle/>
          <a:p>
            <a:pPr marL="285750" indent="-285750">
              <a:buFont typeface="Arial" panose="020B0604020202020204" pitchFamily="34" charset="0"/>
              <a:buChar char="•"/>
            </a:pPr>
            <a:r>
              <a:rPr lang="en-US" dirty="0" smtClean="0">
                <a:solidFill>
                  <a:srgbClr val="002060"/>
                </a:solidFill>
              </a:rPr>
              <a:t>The daily agenda is written on the white board every day.  Please do not ask me what we are doing in class.</a:t>
            </a:r>
          </a:p>
          <a:p>
            <a:pPr marL="285750" indent="-285750">
              <a:buFont typeface="Arial" panose="020B0604020202020204" pitchFamily="34" charset="0"/>
              <a:buChar char="•"/>
            </a:pPr>
            <a:r>
              <a:rPr lang="en-US" dirty="0" smtClean="0">
                <a:solidFill>
                  <a:srgbClr val="002060"/>
                </a:solidFill>
              </a:rPr>
              <a:t>Homework, announcements, reminders, etc. will also be posted on the board.  I may not make an announcement in class, so get into the habit of checking the board as soon as you walk in each day.</a:t>
            </a:r>
          </a:p>
          <a:p>
            <a:pPr marL="285750" indent="-285750">
              <a:buFont typeface="Arial" panose="020B0604020202020204" pitchFamily="34" charset="0"/>
              <a:buChar char="•"/>
            </a:pPr>
            <a:r>
              <a:rPr lang="en-US" dirty="0" smtClean="0">
                <a:solidFill>
                  <a:srgbClr val="002060"/>
                </a:solidFill>
              </a:rPr>
              <a:t>I suggest writing due dates and important information in your planner as soon as you take your seat.</a:t>
            </a:r>
          </a:p>
          <a:p>
            <a:pPr marL="285750" indent="-285750">
              <a:buFont typeface="Arial" panose="020B0604020202020204" pitchFamily="34" charset="0"/>
              <a:buChar char="•"/>
            </a:pPr>
            <a:r>
              <a:rPr lang="en-US" dirty="0" smtClean="0">
                <a:solidFill>
                  <a:srgbClr val="002060"/>
                </a:solidFill>
              </a:rPr>
              <a:t>Homework is very rarely given.  If you don’t finish your classwork, it will become homework.  There are slips for missing work located at the inboxes.  Turn one into the inbox at the end of class if you do not finish your classwork and need to take it home to finish. </a:t>
            </a:r>
          </a:p>
          <a:p>
            <a:pPr marL="285750" indent="-285750">
              <a:buFont typeface="Arial" panose="020B0604020202020204" pitchFamily="34" charset="0"/>
              <a:buChar char="•"/>
            </a:pPr>
            <a:r>
              <a:rPr lang="en-US" dirty="0" smtClean="0">
                <a:solidFill>
                  <a:srgbClr val="002060"/>
                </a:solidFill>
              </a:rPr>
              <a:t> If you turn it in the next day at the beginning of class, you will receive full credit as long as you also filled out the missing work slip.  If you turn it in after the next day or without a missing work slip, you will loose 20%.</a:t>
            </a:r>
            <a:endParaRPr lang="en-US" dirty="0">
              <a:solidFill>
                <a:srgbClr val="002060"/>
              </a:solidFill>
            </a:endParaRPr>
          </a:p>
        </p:txBody>
      </p:sp>
    </p:spTree>
    <p:extLst>
      <p:ext uri="{BB962C8B-B14F-4D97-AF65-F5344CB8AC3E}">
        <p14:creationId xmlns:p14="http://schemas.microsoft.com/office/powerpoint/2010/main" val="2914987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93184"/>
            <a:ext cx="8534401" cy="1687132"/>
          </a:xfrm>
        </p:spPr>
        <p:txBody>
          <a:bodyPr>
            <a:normAutofit/>
          </a:bodyPr>
          <a:lstStyle/>
          <a:p>
            <a:pPr algn="ctr"/>
            <a:r>
              <a:rPr lang="en-US" sz="4800" dirty="0" smtClean="0"/>
              <a:t>planners</a:t>
            </a:r>
            <a:endParaRPr lang="en-US" sz="4800" dirty="0"/>
          </a:p>
        </p:txBody>
      </p:sp>
      <p:sp>
        <p:nvSpPr>
          <p:cNvPr id="3" name="Text Placeholder 2"/>
          <p:cNvSpPr>
            <a:spLocks noGrp="1"/>
          </p:cNvSpPr>
          <p:nvPr>
            <p:ph type="body" idx="1"/>
          </p:nvPr>
        </p:nvSpPr>
        <p:spPr>
          <a:xfrm>
            <a:off x="684213" y="1880316"/>
            <a:ext cx="8534400" cy="4114084"/>
          </a:xfrm>
        </p:spPr>
        <p:txBody>
          <a:bodyPr/>
          <a:lstStyle/>
          <a:p>
            <a:pPr marL="285750" indent="-285750">
              <a:buFont typeface="Arial" panose="020B0604020202020204" pitchFamily="34" charset="0"/>
              <a:buChar char="•"/>
            </a:pPr>
            <a:r>
              <a:rPr lang="en-US" dirty="0" smtClean="0">
                <a:solidFill>
                  <a:schemeClr val="accent6">
                    <a:lumMod val="50000"/>
                  </a:schemeClr>
                </a:solidFill>
              </a:rPr>
              <a:t>Before the bell rings, write down important dates and other important information related to class I your planner.</a:t>
            </a:r>
          </a:p>
          <a:p>
            <a:pPr marL="285750" indent="-285750">
              <a:buFont typeface="Arial" panose="020B0604020202020204" pitchFamily="34" charset="0"/>
              <a:buChar char="•"/>
            </a:pPr>
            <a:r>
              <a:rPr lang="en-US" dirty="0" smtClean="0">
                <a:solidFill>
                  <a:schemeClr val="accent6">
                    <a:lumMod val="50000"/>
                  </a:schemeClr>
                </a:solidFill>
              </a:rPr>
              <a:t>It is your responsibility to know when assignments are due even if you are absent.  </a:t>
            </a:r>
          </a:p>
          <a:p>
            <a:pPr marL="285750" indent="-285750">
              <a:buFont typeface="Arial" panose="020B0604020202020204" pitchFamily="34" charset="0"/>
              <a:buChar char="•"/>
            </a:pPr>
            <a:r>
              <a:rPr lang="en-US" dirty="0" smtClean="0">
                <a:solidFill>
                  <a:schemeClr val="accent6">
                    <a:lumMod val="50000"/>
                  </a:schemeClr>
                </a:solidFill>
              </a:rPr>
              <a:t>If you are absent, you can find out important dates and due dates on the class website.</a:t>
            </a:r>
          </a:p>
          <a:p>
            <a:pPr marL="285750" indent="-285750">
              <a:buFont typeface="Arial" panose="020B0604020202020204" pitchFamily="34" charset="0"/>
              <a:buChar char="•"/>
            </a:pPr>
            <a:r>
              <a:rPr lang="en-US" dirty="0" smtClean="0">
                <a:solidFill>
                  <a:schemeClr val="accent6">
                    <a:lumMod val="50000"/>
                  </a:schemeClr>
                </a:solidFill>
              </a:rPr>
              <a:t>You are required to have your planner to use the restroom or to leave the classroom at any time.  No planner = no privileges</a:t>
            </a:r>
          </a:p>
          <a:p>
            <a:pPr marL="742950" lvl="1" indent="-285750">
              <a:buFont typeface="Arial" panose="020B0604020202020204" pitchFamily="34" charset="0"/>
              <a:buChar char="•"/>
            </a:pPr>
            <a:endParaRPr lang="en-US" dirty="0">
              <a:solidFill>
                <a:schemeClr val="accent6">
                  <a:lumMod val="50000"/>
                </a:schemeClr>
              </a:solidFill>
            </a:endParaRPr>
          </a:p>
          <a:p>
            <a:pPr marL="742950" lvl="1" indent="-285750">
              <a:buFont typeface="Arial" panose="020B0604020202020204" pitchFamily="34" charset="0"/>
              <a:buChar char="•"/>
            </a:pPr>
            <a:endParaRPr lang="en-US" dirty="0" smtClean="0">
              <a:solidFill>
                <a:schemeClr val="accent6">
                  <a:lumMod val="50000"/>
                </a:schemeClr>
              </a:solidFill>
            </a:endParaRPr>
          </a:p>
          <a:p>
            <a:pPr lvl="1"/>
            <a:endParaRPr lang="en-US" dirty="0">
              <a:solidFill>
                <a:schemeClr val="accent6">
                  <a:lumMod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7953" y="4329648"/>
            <a:ext cx="2362200" cy="19335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579" y="193184"/>
            <a:ext cx="2177134" cy="1603404"/>
          </a:xfrm>
          <a:prstGeom prst="rect">
            <a:avLst/>
          </a:prstGeom>
        </p:spPr>
      </p:pic>
    </p:spTree>
    <p:extLst>
      <p:ext uri="{BB962C8B-B14F-4D97-AF65-F5344CB8AC3E}">
        <p14:creationId xmlns:p14="http://schemas.microsoft.com/office/powerpoint/2010/main" val="819910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2445" y="708338"/>
            <a:ext cx="8706117" cy="1287887"/>
          </a:xfrm>
        </p:spPr>
        <p:txBody>
          <a:bodyPr>
            <a:normAutofit/>
          </a:bodyPr>
          <a:lstStyle/>
          <a:p>
            <a:pPr algn="ctr"/>
            <a:r>
              <a:rPr lang="en-US" sz="4800" dirty="0" smtClean="0"/>
              <a:t>Class rules</a:t>
            </a:r>
            <a:endParaRPr lang="en-US" sz="4800" dirty="0"/>
          </a:p>
        </p:txBody>
      </p:sp>
      <p:sp>
        <p:nvSpPr>
          <p:cNvPr id="3" name="Text Placeholder 2"/>
          <p:cNvSpPr>
            <a:spLocks noGrp="1"/>
          </p:cNvSpPr>
          <p:nvPr>
            <p:ph type="body" idx="1"/>
          </p:nvPr>
        </p:nvSpPr>
        <p:spPr>
          <a:xfrm>
            <a:off x="2807593" y="1996225"/>
            <a:ext cx="8937939" cy="4507606"/>
          </a:xfrm>
        </p:spPr>
        <p:txBody>
          <a:bodyPr>
            <a:normAutofit/>
          </a:bodyPr>
          <a:lstStyle/>
          <a:p>
            <a:pPr marL="285750" lvl="0" indent="-285750">
              <a:buFont typeface="Arial" panose="020B0604020202020204" pitchFamily="34" charset="0"/>
              <a:buChar char="•"/>
            </a:pPr>
            <a:r>
              <a:rPr lang="en-US" dirty="0">
                <a:solidFill>
                  <a:srgbClr val="C00000"/>
                </a:solidFill>
              </a:rPr>
              <a:t>Be on-time, on-task, and prepared to learn every day.</a:t>
            </a:r>
          </a:p>
          <a:p>
            <a:pPr marL="285750" lvl="0" indent="-285750">
              <a:buFont typeface="Arial" panose="020B0604020202020204" pitchFamily="34" charset="0"/>
              <a:buChar char="•"/>
            </a:pPr>
            <a:r>
              <a:rPr lang="en-US" dirty="0">
                <a:solidFill>
                  <a:srgbClr val="FFFF00"/>
                </a:solidFill>
              </a:rPr>
              <a:t>Respect the teacher, the classroom, and other students.</a:t>
            </a:r>
          </a:p>
          <a:p>
            <a:pPr marL="285750" lvl="0" indent="-285750">
              <a:buFont typeface="Arial" panose="020B0604020202020204" pitchFamily="34" charset="0"/>
              <a:buChar char="•"/>
            </a:pPr>
            <a:r>
              <a:rPr lang="en-US" dirty="0">
                <a:solidFill>
                  <a:srgbClr val="C00000"/>
                </a:solidFill>
              </a:rPr>
              <a:t>Be in your seat with your planner and binder, working on bell work when the bell rings.</a:t>
            </a:r>
          </a:p>
          <a:p>
            <a:pPr marL="285750" indent="-285750">
              <a:buFont typeface="Arial" panose="020B0604020202020204" pitchFamily="34" charset="0"/>
              <a:buChar char="•"/>
            </a:pPr>
            <a:r>
              <a:rPr lang="en-US" dirty="0" smtClean="0">
                <a:solidFill>
                  <a:srgbClr val="C00000"/>
                </a:solidFill>
              </a:rPr>
              <a:t>No food or drinks in the classroom unless you have water in a clear container.</a:t>
            </a:r>
          </a:p>
          <a:p>
            <a:pPr marL="285750" indent="-285750">
              <a:buFont typeface="Arial" panose="020B0604020202020204" pitchFamily="34" charset="0"/>
              <a:buChar char="•"/>
            </a:pPr>
            <a:r>
              <a:rPr lang="en-US" dirty="0" smtClean="0">
                <a:solidFill>
                  <a:srgbClr val="C00000"/>
                </a:solidFill>
              </a:rPr>
              <a:t>I follow all Holgate Middle School handbook rules in the classroom.</a:t>
            </a:r>
          </a:p>
          <a:p>
            <a:pPr marL="285750" indent="-285750">
              <a:buFont typeface="Arial" panose="020B0604020202020204" pitchFamily="34" charset="0"/>
              <a:buChar char="•"/>
            </a:pPr>
            <a:r>
              <a:rPr lang="en-US" dirty="0" smtClean="0">
                <a:solidFill>
                  <a:srgbClr val="C00000"/>
                </a:solidFill>
              </a:rPr>
              <a:t>Cell phones are not allowed at school.  If you must have one, it will remain in your locker</a:t>
            </a:r>
            <a:r>
              <a:rPr lang="en-US" dirty="0" smtClean="0">
                <a:solidFill>
                  <a:srgbClr val="C00000"/>
                </a:solidFill>
              </a:rPr>
              <a:t>.  </a:t>
            </a:r>
            <a:endParaRPr lang="en-US" dirty="0" smtClean="0">
              <a:solidFill>
                <a:srgbClr val="C00000"/>
              </a:solidFill>
            </a:endParaRPr>
          </a:p>
          <a:p>
            <a:pPr marL="285750" indent="-285750">
              <a:buFont typeface="Arial" panose="020B0604020202020204" pitchFamily="34" charset="0"/>
              <a:buChar char="•"/>
            </a:pPr>
            <a:r>
              <a:rPr lang="en-US" dirty="0">
                <a:solidFill>
                  <a:srgbClr val="C00000"/>
                </a:solidFill>
              </a:rPr>
              <a:t>Students who bring </a:t>
            </a:r>
            <a:r>
              <a:rPr lang="en-US" dirty="0" smtClean="0">
                <a:solidFill>
                  <a:srgbClr val="C00000"/>
                </a:solidFill>
              </a:rPr>
              <a:t>a cell phone</a:t>
            </a:r>
            <a:r>
              <a:rPr lang="en-US" dirty="0" smtClean="0">
                <a:solidFill>
                  <a:srgbClr val="C00000"/>
                </a:solidFill>
              </a:rPr>
              <a:t> </a:t>
            </a:r>
            <a:r>
              <a:rPr lang="en-US" dirty="0">
                <a:solidFill>
                  <a:srgbClr val="C00000"/>
                </a:solidFill>
              </a:rPr>
              <a:t>to class will lose </a:t>
            </a:r>
            <a:r>
              <a:rPr lang="en-US" dirty="0" smtClean="0">
                <a:solidFill>
                  <a:srgbClr val="C00000"/>
                </a:solidFill>
              </a:rPr>
              <a:t>it</a:t>
            </a:r>
            <a:r>
              <a:rPr lang="en-US" dirty="0" smtClean="0">
                <a:solidFill>
                  <a:srgbClr val="C00000"/>
                </a:solidFill>
              </a:rPr>
              <a:t>.  </a:t>
            </a:r>
            <a:r>
              <a:rPr lang="en-US" dirty="0">
                <a:solidFill>
                  <a:srgbClr val="C00000"/>
                </a:solidFill>
              </a:rPr>
              <a:t>They will be given to the office for a parent/guardian to pick up or held by the principal until the end of the school year.</a:t>
            </a:r>
          </a:p>
          <a:p>
            <a:pPr marL="285750" indent="-285750">
              <a:buFont typeface="Arial" panose="020B0604020202020204" pitchFamily="34" charset="0"/>
              <a:buChar char="•"/>
            </a:pPr>
            <a:endParaRPr lang="en-US"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568" y="104641"/>
            <a:ext cx="2452053" cy="1891584"/>
          </a:xfrm>
          <a:prstGeom prst="rect">
            <a:avLst/>
          </a:prstGeom>
        </p:spPr>
      </p:pic>
    </p:spTree>
    <p:extLst>
      <p:ext uri="{BB962C8B-B14F-4D97-AF65-F5344CB8AC3E}">
        <p14:creationId xmlns:p14="http://schemas.microsoft.com/office/powerpoint/2010/main" val="487676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618186"/>
            <a:ext cx="8534401" cy="1635617"/>
          </a:xfrm>
        </p:spPr>
        <p:txBody>
          <a:bodyPr>
            <a:normAutofit/>
          </a:bodyPr>
          <a:lstStyle/>
          <a:p>
            <a:pPr algn="ctr"/>
            <a:r>
              <a:rPr lang="en-US" sz="4800" dirty="0" smtClean="0"/>
              <a:t>Am I tardy?</a:t>
            </a:r>
            <a:endParaRPr lang="en-US" sz="4800" dirty="0"/>
          </a:p>
        </p:txBody>
      </p:sp>
      <p:sp>
        <p:nvSpPr>
          <p:cNvPr id="3" name="Text Placeholder 2"/>
          <p:cNvSpPr>
            <a:spLocks noGrp="1"/>
          </p:cNvSpPr>
          <p:nvPr>
            <p:ph type="body" idx="1"/>
          </p:nvPr>
        </p:nvSpPr>
        <p:spPr>
          <a:xfrm>
            <a:off x="684213" y="2730321"/>
            <a:ext cx="8534400" cy="3264079"/>
          </a:xfrm>
        </p:spPr>
        <p:txBody>
          <a:bodyPr/>
          <a:lstStyle/>
          <a:p>
            <a:pPr marL="285750" indent="-285750">
              <a:buFont typeface="Arial" panose="020B0604020202020204" pitchFamily="34" charset="0"/>
              <a:buChar char="•"/>
            </a:pPr>
            <a:r>
              <a:rPr lang="en-US" dirty="0" smtClean="0">
                <a:solidFill>
                  <a:schemeClr val="accent1">
                    <a:lumMod val="50000"/>
                  </a:schemeClr>
                </a:solidFill>
              </a:rPr>
              <a:t>A student is considered tardy if he or she is not in the classroom when the tardy bell rings.</a:t>
            </a:r>
          </a:p>
          <a:p>
            <a:pPr marL="285750" indent="-285750">
              <a:buFont typeface="Arial" panose="020B0604020202020204" pitchFamily="34" charset="0"/>
              <a:buChar char="•"/>
            </a:pPr>
            <a:r>
              <a:rPr lang="en-US" dirty="0" smtClean="0">
                <a:solidFill>
                  <a:schemeClr val="accent1">
                    <a:lumMod val="50000"/>
                  </a:schemeClr>
                </a:solidFill>
              </a:rPr>
              <a:t>Students should also be silent when entering the classroom to allow other students to work on their </a:t>
            </a:r>
            <a:r>
              <a:rPr lang="en-US" dirty="0" err="1" smtClean="0">
                <a:solidFill>
                  <a:schemeClr val="accent1">
                    <a:lumMod val="50000"/>
                  </a:schemeClr>
                </a:solidFill>
              </a:rPr>
              <a:t>bellringer</a:t>
            </a:r>
            <a:r>
              <a:rPr lang="en-US" dirty="0" smtClean="0">
                <a:solidFill>
                  <a:schemeClr val="accent1">
                    <a:lumMod val="50000"/>
                  </a:schemeClr>
                </a:solidFill>
              </a:rPr>
              <a:t>.</a:t>
            </a:r>
            <a:endParaRPr lang="en-US" dirty="0">
              <a:solidFill>
                <a:schemeClr val="accent1">
                  <a:lumMod val="50000"/>
                </a:schemeClr>
              </a:solidFill>
            </a:endParaRPr>
          </a:p>
        </p:txBody>
      </p:sp>
    </p:spTree>
    <p:extLst>
      <p:ext uri="{BB962C8B-B14F-4D97-AF65-F5344CB8AC3E}">
        <p14:creationId xmlns:p14="http://schemas.microsoft.com/office/powerpoint/2010/main" val="2355639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76518"/>
            <a:ext cx="8534401" cy="1171911"/>
          </a:xfrm>
        </p:spPr>
        <p:txBody>
          <a:bodyPr>
            <a:normAutofit/>
          </a:bodyPr>
          <a:lstStyle/>
          <a:p>
            <a:pPr algn="ctr"/>
            <a:r>
              <a:rPr lang="en-US" sz="4800" dirty="0" smtClean="0"/>
              <a:t>Tardy policy</a:t>
            </a:r>
            <a:endParaRPr lang="en-US" sz="4800" dirty="0"/>
          </a:p>
        </p:txBody>
      </p:sp>
      <p:sp>
        <p:nvSpPr>
          <p:cNvPr id="3" name="Text Placeholder 2"/>
          <p:cNvSpPr>
            <a:spLocks noGrp="1"/>
          </p:cNvSpPr>
          <p:nvPr>
            <p:ph type="body" idx="1"/>
          </p:nvPr>
        </p:nvSpPr>
        <p:spPr>
          <a:xfrm>
            <a:off x="684213" y="3799268"/>
            <a:ext cx="8534400" cy="2195132"/>
          </a:xfrm>
        </p:spPr>
        <p:txBody>
          <a:bodyPr/>
          <a:lstStyle/>
          <a:p>
            <a:pPr marL="285750" indent="-285750">
              <a:buFont typeface="Arial" panose="020B0604020202020204" pitchFamily="34" charset="0"/>
              <a:buChar char="•"/>
            </a:pPr>
            <a:r>
              <a:rPr lang="en-US" dirty="0">
                <a:solidFill>
                  <a:schemeClr val="accent2">
                    <a:lumMod val="75000"/>
                  </a:schemeClr>
                </a:solidFill>
              </a:rPr>
              <a:t>I follow the Holgate Middle School handbook tardy policy.  If you are not in </a:t>
            </a:r>
            <a:r>
              <a:rPr lang="en-US" dirty="0" smtClean="0">
                <a:solidFill>
                  <a:schemeClr val="accent2">
                    <a:lumMod val="75000"/>
                  </a:schemeClr>
                </a:solidFill>
              </a:rPr>
              <a:t>the classroom when the </a:t>
            </a:r>
            <a:r>
              <a:rPr lang="en-US" dirty="0">
                <a:solidFill>
                  <a:schemeClr val="accent2">
                    <a:lumMod val="75000"/>
                  </a:schemeClr>
                </a:solidFill>
              </a:rPr>
              <a:t>bell rings, you will need to go to the office to get a late pass.  Please check the student handbook for the consequences of tardiness.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2717" y="1648429"/>
            <a:ext cx="2037388" cy="2150839"/>
          </a:xfrm>
          <a:prstGeom prst="rect">
            <a:avLst/>
          </a:prstGeom>
        </p:spPr>
      </p:pic>
    </p:spTree>
    <p:extLst>
      <p:ext uri="{BB962C8B-B14F-4D97-AF65-F5344CB8AC3E}">
        <p14:creationId xmlns:p14="http://schemas.microsoft.com/office/powerpoint/2010/main" val="996467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73488"/>
            <a:ext cx="10237074" cy="1481070"/>
          </a:xfrm>
        </p:spPr>
        <p:txBody>
          <a:bodyPr>
            <a:noAutofit/>
          </a:bodyPr>
          <a:lstStyle/>
          <a:p>
            <a:pPr algn="ctr"/>
            <a:r>
              <a:rPr lang="en-US" sz="4800" dirty="0" smtClean="0"/>
              <a:t>Group work &amp; seating chart</a:t>
            </a:r>
            <a:endParaRPr lang="en-US" sz="4800" dirty="0"/>
          </a:p>
        </p:txBody>
      </p:sp>
      <p:sp>
        <p:nvSpPr>
          <p:cNvPr id="3" name="Text Placeholder 2"/>
          <p:cNvSpPr>
            <a:spLocks noGrp="1"/>
          </p:cNvSpPr>
          <p:nvPr>
            <p:ph type="body" idx="1"/>
          </p:nvPr>
        </p:nvSpPr>
        <p:spPr>
          <a:xfrm>
            <a:off x="684213" y="2189408"/>
            <a:ext cx="8534400" cy="3804992"/>
          </a:xfrm>
        </p:spPr>
        <p:txBody>
          <a:bodyPr/>
          <a:lstStyle/>
          <a:p>
            <a:pPr marL="285750" indent="-285750">
              <a:buFont typeface="Arial" panose="020B0604020202020204" pitchFamily="34" charset="0"/>
              <a:buChar char="•"/>
            </a:pPr>
            <a:r>
              <a:rPr lang="en-US" dirty="0" smtClean="0">
                <a:solidFill>
                  <a:schemeClr val="accent1">
                    <a:lumMod val="75000"/>
                  </a:schemeClr>
                </a:solidFill>
              </a:rPr>
              <a:t>Students are required to work with their peers in this class.</a:t>
            </a:r>
          </a:p>
          <a:p>
            <a:pPr marL="285750" indent="-285750">
              <a:buFont typeface="Arial" panose="020B0604020202020204" pitchFamily="34" charset="0"/>
              <a:buChar char="•"/>
            </a:pPr>
            <a:r>
              <a:rPr lang="en-US" dirty="0" smtClean="0">
                <a:solidFill>
                  <a:schemeClr val="accent1">
                    <a:lumMod val="75000"/>
                  </a:schemeClr>
                </a:solidFill>
              </a:rPr>
              <a:t>Group work is to be completed in a professional and courteous manner.  All members should be in charge of an equal amount of work.</a:t>
            </a:r>
          </a:p>
          <a:p>
            <a:pPr marL="285750" indent="-285750">
              <a:buFont typeface="Arial" panose="020B0604020202020204" pitchFamily="34" charset="0"/>
              <a:buChar char="•"/>
            </a:pPr>
            <a:r>
              <a:rPr lang="en-US" dirty="0" smtClean="0">
                <a:solidFill>
                  <a:schemeClr val="accent1">
                    <a:lumMod val="75000"/>
                  </a:schemeClr>
                </a:solidFill>
              </a:rPr>
              <a:t>Sit in assigned seat daily!</a:t>
            </a:r>
          </a:p>
          <a:p>
            <a:pPr marL="285750" indent="-285750">
              <a:buFont typeface="Arial" panose="020B0604020202020204" pitchFamily="34" charset="0"/>
              <a:buChar char="•"/>
            </a:pPr>
            <a:r>
              <a:rPr lang="en-US" dirty="0" smtClean="0">
                <a:solidFill>
                  <a:schemeClr val="accent1">
                    <a:lumMod val="75000"/>
                  </a:schemeClr>
                </a:solidFill>
              </a:rPr>
              <a:t>Seats may be changed periodically.</a:t>
            </a:r>
          </a:p>
          <a:p>
            <a:pPr marL="285750" indent="-285750">
              <a:buFont typeface="Arial" panose="020B0604020202020204" pitchFamily="34" charset="0"/>
              <a:buChar char="•"/>
            </a:pPr>
            <a:r>
              <a:rPr lang="en-US" dirty="0" smtClean="0">
                <a:solidFill>
                  <a:schemeClr val="accent1">
                    <a:lumMod val="75000"/>
                  </a:schemeClr>
                </a:solidFill>
              </a:rPr>
              <a:t>I do NOT want to hear complaints about where your assigned seat is.</a:t>
            </a:r>
            <a:endParaRPr lang="en-US" dirty="0">
              <a:solidFill>
                <a:schemeClr val="accent1">
                  <a:lumMod val="75000"/>
                </a:schemeClr>
              </a:solidFill>
            </a:endParaRPr>
          </a:p>
        </p:txBody>
      </p:sp>
    </p:spTree>
    <p:extLst>
      <p:ext uri="{BB962C8B-B14F-4D97-AF65-F5344CB8AC3E}">
        <p14:creationId xmlns:p14="http://schemas.microsoft.com/office/powerpoint/2010/main" val="3099530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888642"/>
            <a:ext cx="8534401" cy="1687133"/>
          </a:xfrm>
        </p:spPr>
        <p:txBody>
          <a:bodyPr>
            <a:normAutofit/>
          </a:bodyPr>
          <a:lstStyle/>
          <a:p>
            <a:pPr algn="ctr"/>
            <a:r>
              <a:rPr lang="en-US" sz="4800" dirty="0" smtClean="0"/>
              <a:t>Classroom library</a:t>
            </a:r>
            <a:endParaRPr lang="en-US" sz="4800" dirty="0"/>
          </a:p>
        </p:txBody>
      </p:sp>
      <p:sp>
        <p:nvSpPr>
          <p:cNvPr id="3" name="Text Placeholder 2"/>
          <p:cNvSpPr>
            <a:spLocks noGrp="1"/>
          </p:cNvSpPr>
          <p:nvPr>
            <p:ph type="body" idx="1"/>
          </p:nvPr>
        </p:nvSpPr>
        <p:spPr>
          <a:xfrm>
            <a:off x="684213" y="2575775"/>
            <a:ext cx="8534400" cy="3418625"/>
          </a:xfrm>
        </p:spPr>
        <p:txBody>
          <a:bodyPr/>
          <a:lstStyle/>
          <a:p>
            <a:pPr marL="285750" indent="-285750">
              <a:buFont typeface="Arial" panose="020B0604020202020204" pitchFamily="34" charset="0"/>
              <a:buChar char="•"/>
            </a:pPr>
            <a:r>
              <a:rPr lang="en-US" dirty="0" smtClean="0"/>
              <a:t>You are welcome to read a book from my classroom library during class if reading a book silently is an option after finishing your classwork.</a:t>
            </a:r>
          </a:p>
          <a:p>
            <a:pPr marL="285750" indent="-285750">
              <a:buFont typeface="Arial" panose="020B0604020202020204" pitchFamily="34" charset="0"/>
              <a:buChar char="•"/>
            </a:pPr>
            <a:r>
              <a:rPr lang="en-US" dirty="0" smtClean="0"/>
              <a:t>If you decide you would like to check the book out, please let me know after class.  I will sign it out for you.</a:t>
            </a:r>
          </a:p>
          <a:p>
            <a:pPr marL="285750" indent="-285750">
              <a:buFont typeface="Arial" panose="020B0604020202020204" pitchFamily="34" charset="0"/>
              <a:buChar char="•"/>
            </a:pPr>
            <a:r>
              <a:rPr lang="en-US" dirty="0" smtClean="0"/>
              <a:t>Please do not ask about a book in the classroom library during class.</a:t>
            </a:r>
          </a:p>
          <a:p>
            <a:pPr marL="285750" indent="-285750">
              <a:buFont typeface="Arial" panose="020B0604020202020204" pitchFamily="34" charset="0"/>
              <a:buChar char="•"/>
            </a:pPr>
            <a:r>
              <a:rPr lang="en-US" dirty="0" smtClean="0"/>
              <a:t>NEVER take a book without my knowledge.  These books are from my personal collection.</a:t>
            </a:r>
          </a:p>
          <a:p>
            <a:pPr marL="285750" indent="-285750">
              <a:buFont typeface="Arial" panose="020B0604020202020204" pitchFamily="34" charset="0"/>
              <a:buChar char="•"/>
            </a:pPr>
            <a:r>
              <a:rPr lang="en-US" dirty="0" smtClean="0"/>
              <a:t>Some books may deal with sensitive subjects that require parent permission before you check it out.  We will deal with if necessary.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7445" y="417168"/>
            <a:ext cx="2590800" cy="1722120"/>
          </a:xfrm>
          <a:prstGeom prst="rect">
            <a:avLst/>
          </a:prstGeom>
        </p:spPr>
      </p:pic>
    </p:spTree>
    <p:extLst>
      <p:ext uri="{BB962C8B-B14F-4D97-AF65-F5344CB8AC3E}">
        <p14:creationId xmlns:p14="http://schemas.microsoft.com/office/powerpoint/2010/main" val="2799955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137</TotalTime>
  <Words>1432</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Slice</vt:lpstr>
      <vt:lpstr>Classroom expectations</vt:lpstr>
      <vt:lpstr>bellringers</vt:lpstr>
      <vt:lpstr>Daily Agendas &amp; homework</vt:lpstr>
      <vt:lpstr>planners</vt:lpstr>
      <vt:lpstr>Class rules</vt:lpstr>
      <vt:lpstr>Am I tardy?</vt:lpstr>
      <vt:lpstr>Tardy policy</vt:lpstr>
      <vt:lpstr>Group work &amp; seating chart</vt:lpstr>
      <vt:lpstr>Classroom library</vt:lpstr>
      <vt:lpstr>Extra credit/Lost assignments</vt:lpstr>
      <vt:lpstr>Text books</vt:lpstr>
      <vt:lpstr>grades</vt:lpstr>
      <vt:lpstr>Centers/finished early</vt:lpstr>
      <vt:lpstr>Extra help</vt:lpstr>
    </vt:vector>
  </TitlesOfParts>
  <Company>Aberdeen Public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expectations</dc:title>
  <dc:creator>Kristen Bain</dc:creator>
  <cp:lastModifiedBy>Kristen Bain</cp:lastModifiedBy>
  <cp:revision>47</cp:revision>
  <dcterms:created xsi:type="dcterms:W3CDTF">2015-07-19T01:50:49Z</dcterms:created>
  <dcterms:modified xsi:type="dcterms:W3CDTF">2015-08-20T19:37:12Z</dcterms:modified>
</cp:coreProperties>
</file>